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image" Target="../media/image-1006-2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FA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528534" cy="68580"/>
          </a:xfrm>
          <a:prstGeom prst="rect">
            <a:avLst/>
          </a:prstGeom>
          <a:solidFill>
            <a:srgbClr val="2F5BEA"/>
          </a:solidFill>
          <a:ln w="12700">
            <a:solidFill>
              <a:srgbClr val="2F5BE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523962" y="0"/>
            <a:ext cx="1528534" cy="68580"/>
          </a:xfrm>
          <a:prstGeom prst="rect">
            <a:avLst/>
          </a:prstGeom>
          <a:solidFill>
            <a:srgbClr val="6D43E0"/>
          </a:solidFill>
          <a:ln w="12700">
            <a:solidFill>
              <a:srgbClr val="6D43E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047924" y="0"/>
            <a:ext cx="1528534" cy="68580"/>
          </a:xfrm>
          <a:prstGeom prst="rect">
            <a:avLst/>
          </a:prstGeom>
          <a:solidFill>
            <a:srgbClr val="B833C4"/>
          </a:solidFill>
          <a:ln w="12700">
            <a:solidFill>
              <a:srgbClr val="B833C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1886" y="0"/>
            <a:ext cx="1528534" cy="68580"/>
          </a:xfrm>
          <a:prstGeom prst="rect">
            <a:avLst/>
          </a:prstGeom>
          <a:solidFill>
            <a:srgbClr val="D6336C"/>
          </a:solidFill>
          <a:ln w="12700">
            <a:solidFill>
              <a:srgbClr val="D6336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095848" y="0"/>
            <a:ext cx="1528534" cy="68580"/>
          </a:xfrm>
          <a:prstGeom prst="rect">
            <a:avLst/>
          </a:prstGeom>
          <a:solidFill>
            <a:srgbClr val="E8590C"/>
          </a:solidFill>
          <a:ln w="12700">
            <a:solidFill>
              <a:srgbClr val="E8590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619810" y="0"/>
            <a:ext cx="1528534" cy="68580"/>
          </a:xfrm>
          <a:prstGeom prst="rect">
            <a:avLst/>
          </a:prstGeom>
          <a:solidFill>
            <a:srgbClr val="B7791F"/>
          </a:solidFill>
          <a:ln w="12700">
            <a:solidFill>
              <a:srgbClr val="B7791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143771" y="0"/>
            <a:ext cx="1528534" cy="68580"/>
          </a:xfrm>
          <a:prstGeom prst="rect">
            <a:avLst/>
          </a:prstGeom>
          <a:solidFill>
            <a:srgbClr val="0B8F7A"/>
          </a:solidFill>
          <a:ln w="12700">
            <a:solidFill>
              <a:srgbClr val="0B8F7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667733" y="0"/>
            <a:ext cx="1523962" cy="68580"/>
          </a:xfrm>
          <a:prstGeom prst="rect">
            <a:avLst/>
          </a:prstGeom>
          <a:solidFill>
            <a:srgbClr val="3D7EA6"/>
          </a:solidFill>
          <a:ln w="12700">
            <a:solidFill>
              <a:srgbClr val="3D7EA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92024" y="274320"/>
            <a:ext cx="164592" cy="0"/>
          </a:xfrm>
          <a:prstGeom prst="line">
            <a:avLst/>
          </a:prstGeom>
          <a:noFill/>
          <a:ln w="6350">
            <a:solidFill>
              <a:srgbClr val="C6C3B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74320" y="192024"/>
            <a:ext cx="0" cy="164592"/>
          </a:xfrm>
          <a:prstGeom prst="line">
            <a:avLst/>
          </a:prstGeom>
          <a:noFill/>
          <a:ln w="6350">
            <a:solidFill>
              <a:srgbClr val="C6C3B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835079" y="274320"/>
            <a:ext cx="164592" cy="0"/>
          </a:xfrm>
          <a:prstGeom prst="line">
            <a:avLst/>
          </a:prstGeom>
          <a:noFill/>
          <a:ln w="6350">
            <a:solidFill>
              <a:srgbClr val="C6C3B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1917375" y="192024"/>
            <a:ext cx="0" cy="164592"/>
          </a:xfrm>
          <a:prstGeom prst="line">
            <a:avLst/>
          </a:prstGeom>
          <a:noFill/>
          <a:ln w="6350">
            <a:solidFill>
              <a:srgbClr val="C6C3B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92024" y="6583680"/>
            <a:ext cx="164592" cy="0"/>
          </a:xfrm>
          <a:prstGeom prst="line">
            <a:avLst/>
          </a:prstGeom>
          <a:noFill/>
          <a:ln w="6350">
            <a:solidFill>
              <a:srgbClr val="C6C3B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74320" y="6501384"/>
            <a:ext cx="0" cy="164592"/>
          </a:xfrm>
          <a:prstGeom prst="line">
            <a:avLst/>
          </a:prstGeom>
          <a:noFill/>
          <a:ln w="6350">
            <a:solidFill>
              <a:srgbClr val="C6C3B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835079" y="6583680"/>
            <a:ext cx="164592" cy="0"/>
          </a:xfrm>
          <a:prstGeom prst="line">
            <a:avLst/>
          </a:prstGeom>
          <a:noFill/>
          <a:ln w="6350">
            <a:solidFill>
              <a:srgbClr val="C6C3B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1917375" y="6501384"/>
            <a:ext cx="0" cy="164592"/>
          </a:xfrm>
          <a:prstGeom prst="line">
            <a:avLst/>
          </a:prstGeom>
          <a:noFill/>
          <a:ln w="6350">
            <a:solidFill>
              <a:srgbClr val="C6C3BA"/>
            </a:solidFill>
            <a:prstDash val="solid"/>
          </a:ln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1" y="640080"/>
            <a:ext cx="1340931" cy="329184"/>
          </a:xfrm>
          <a:prstGeom prst="rect">
            <a:avLst/>
          </a:prstGeom>
        </p:spPr>
      </p:pic>
      <p:sp>
        <p:nvSpPr>
          <p:cNvPr id="19" name="Text 16"/>
          <p:cNvSpPr/>
          <p:nvPr/>
        </p:nvSpPr>
        <p:spPr>
          <a:xfrm>
            <a:off x="6095848" y="713232"/>
            <a:ext cx="5333867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spc="64" kern="0" dirty="0">
                <a:solidFill>
                  <a:srgbClr val="636C78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HELMHOLTZ MUNICH · TECHNICAL UNIVERSITY OF MUNICH</a:t>
            </a:r>
            <a:endParaRPr lang="en-US" sz="800" dirty="0"/>
          </a:p>
        </p:txBody>
      </p:sp>
      <p:sp>
        <p:nvSpPr>
          <p:cNvPr id="20" name="Text 17"/>
          <p:cNvSpPr/>
          <p:nvPr>
            <p:ph idx="118" type="title" hasCustomPrompt="1"/>
          </p:nvPr>
        </p:nvSpPr>
        <p:spPr>
          <a:xfrm>
            <a:off x="761981" y="1920240"/>
            <a:ext cx="8747541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dirty="0">
                <a:solidFill>
                  <a:srgbClr val="0E1218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400" dirty="0">
                <a:solidFill>
                  <a:srgbClr val="0E1218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Title of the talk</a:t>
            </a:r>
            <a:endParaRPr lang="en-US" sz="4400" dirty="0"/>
          </a:p>
        </p:txBody>
      </p:sp>
      <p:sp>
        <p:nvSpPr>
          <p:cNvPr id="21" name="Text 17"/>
          <p:cNvSpPr/>
          <p:nvPr>
            <p:ph idx="119" type="body" hasCustomPrompt="1"/>
          </p:nvPr>
        </p:nvSpPr>
        <p:spPr>
          <a:xfrm>
            <a:off x="761981" y="3611880"/>
            <a:ext cx="8747541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200" i="1" dirty="0">
                <a:solidFill>
                  <a:srgbClr val="48515E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200" i="1" dirty="0">
                <a:solidFill>
                  <a:srgbClr val="48515E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A subtitle in one line</a:t>
            </a:r>
            <a:endParaRPr lang="en-US" sz="2200" dirty="0"/>
          </a:p>
        </p:txBody>
      </p:sp>
      <p:sp>
        <p:nvSpPr>
          <p:cNvPr id="22" name="Shape 17"/>
          <p:cNvSpPr/>
          <p:nvPr/>
        </p:nvSpPr>
        <p:spPr>
          <a:xfrm>
            <a:off x="761981" y="5989320"/>
            <a:ext cx="10667733" cy="0"/>
          </a:xfrm>
          <a:prstGeom prst="line">
            <a:avLst/>
          </a:prstGeom>
          <a:noFill/>
          <a:ln w="9525">
            <a:solidFill>
              <a:srgbClr val="C6C3BA"/>
            </a:solidFill>
            <a:prstDash val="solid"/>
          </a:ln>
        </p:spPr>
      </p:sp>
      <p:sp>
        <p:nvSpPr>
          <p:cNvPr id="23" name="Text 18"/>
          <p:cNvSpPr/>
          <p:nvPr>
            <p:ph idx="121" type="body" hasCustomPrompt="1"/>
          </p:nvPr>
        </p:nvSpPr>
        <p:spPr>
          <a:xfrm>
            <a:off x="761981" y="6080760"/>
            <a:ext cx="640064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0E1218"/>
                </a:solidFill>
                <a:latin typeface="Geist" pitchFamily="34" charset="0"/>
                <a:ea typeface="Geist" pitchFamily="34" charset="-122"/>
                <a:cs typeface="Geis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0E1218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Speaker name</a:t>
            </a:r>
            <a:endParaRPr lang="en-US" sz="1600" dirty="0"/>
          </a:p>
        </p:txBody>
      </p:sp>
      <p:sp>
        <p:nvSpPr>
          <p:cNvPr id="24" name="Text 18"/>
          <p:cNvSpPr/>
          <p:nvPr>
            <p:ph idx="122" type="body" hasCustomPrompt="1"/>
          </p:nvPr>
        </p:nvSpPr>
        <p:spPr>
          <a:xfrm>
            <a:off x="7162621" y="6108192"/>
            <a:ext cx="4267093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buNone/>
              <a:defRPr lang="en-US" sz="900" spc="72" kern="0" dirty="0">
                <a:solidFill>
                  <a:srgbClr val="636C78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r" indent="0" marL="0">
              <a:buNone/>
            </a:pPr>
            <a:r>
              <a:rPr lang="en-US" sz="900" spc="72" kern="0" dirty="0">
                <a:solidFill>
                  <a:srgbClr val="636C78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EVENT, DATE</a:t>
            </a:r>
            <a:endParaRPr lang="en-US" sz="9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rgbClr val="FA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528534" cy="68580"/>
          </a:xfrm>
          <a:prstGeom prst="rect">
            <a:avLst/>
          </a:prstGeom>
          <a:solidFill>
            <a:srgbClr val="2F5BEA"/>
          </a:solidFill>
          <a:ln w="12700">
            <a:solidFill>
              <a:srgbClr val="2F5BE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523962" y="0"/>
            <a:ext cx="1528534" cy="68580"/>
          </a:xfrm>
          <a:prstGeom prst="rect">
            <a:avLst/>
          </a:prstGeom>
          <a:solidFill>
            <a:srgbClr val="6D43E0"/>
          </a:solidFill>
          <a:ln w="12700">
            <a:solidFill>
              <a:srgbClr val="6D43E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047924" y="0"/>
            <a:ext cx="1528534" cy="68580"/>
          </a:xfrm>
          <a:prstGeom prst="rect">
            <a:avLst/>
          </a:prstGeom>
          <a:solidFill>
            <a:srgbClr val="B833C4"/>
          </a:solidFill>
          <a:ln w="12700">
            <a:solidFill>
              <a:srgbClr val="B833C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1886" y="0"/>
            <a:ext cx="1528534" cy="68580"/>
          </a:xfrm>
          <a:prstGeom prst="rect">
            <a:avLst/>
          </a:prstGeom>
          <a:solidFill>
            <a:srgbClr val="D6336C"/>
          </a:solidFill>
          <a:ln w="12700">
            <a:solidFill>
              <a:srgbClr val="D6336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095848" y="0"/>
            <a:ext cx="1528534" cy="68580"/>
          </a:xfrm>
          <a:prstGeom prst="rect">
            <a:avLst/>
          </a:prstGeom>
          <a:solidFill>
            <a:srgbClr val="E8590C"/>
          </a:solidFill>
          <a:ln w="12700">
            <a:solidFill>
              <a:srgbClr val="E8590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619810" y="0"/>
            <a:ext cx="1528534" cy="68580"/>
          </a:xfrm>
          <a:prstGeom prst="rect">
            <a:avLst/>
          </a:prstGeom>
          <a:solidFill>
            <a:srgbClr val="B7791F"/>
          </a:solidFill>
          <a:ln w="12700">
            <a:solidFill>
              <a:srgbClr val="B7791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143771" y="0"/>
            <a:ext cx="1528534" cy="68580"/>
          </a:xfrm>
          <a:prstGeom prst="rect">
            <a:avLst/>
          </a:prstGeom>
          <a:solidFill>
            <a:srgbClr val="0B8F7A"/>
          </a:solidFill>
          <a:ln w="12700">
            <a:solidFill>
              <a:srgbClr val="0B8F7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667733" y="0"/>
            <a:ext cx="1523962" cy="68580"/>
          </a:xfrm>
          <a:prstGeom prst="rect">
            <a:avLst/>
          </a:prstGeom>
          <a:solidFill>
            <a:srgbClr val="3D7EA6"/>
          </a:solidFill>
          <a:ln w="12700">
            <a:solidFill>
              <a:srgbClr val="3D7EA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92024" y="274320"/>
            <a:ext cx="164592" cy="0"/>
          </a:xfrm>
          <a:prstGeom prst="line">
            <a:avLst/>
          </a:prstGeom>
          <a:noFill/>
          <a:ln w="6350">
            <a:solidFill>
              <a:srgbClr val="C6C3B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74320" y="192024"/>
            <a:ext cx="0" cy="164592"/>
          </a:xfrm>
          <a:prstGeom prst="line">
            <a:avLst/>
          </a:prstGeom>
          <a:noFill/>
          <a:ln w="6350">
            <a:solidFill>
              <a:srgbClr val="C6C3B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835079" y="274320"/>
            <a:ext cx="164592" cy="0"/>
          </a:xfrm>
          <a:prstGeom prst="line">
            <a:avLst/>
          </a:prstGeom>
          <a:noFill/>
          <a:ln w="6350">
            <a:solidFill>
              <a:srgbClr val="C6C3B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1917375" y="192024"/>
            <a:ext cx="0" cy="164592"/>
          </a:xfrm>
          <a:prstGeom prst="line">
            <a:avLst/>
          </a:prstGeom>
          <a:noFill/>
          <a:ln w="6350">
            <a:solidFill>
              <a:srgbClr val="C6C3B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92024" y="6583680"/>
            <a:ext cx="164592" cy="0"/>
          </a:xfrm>
          <a:prstGeom prst="line">
            <a:avLst/>
          </a:prstGeom>
          <a:noFill/>
          <a:ln w="6350">
            <a:solidFill>
              <a:srgbClr val="C6C3B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74320" y="6501384"/>
            <a:ext cx="0" cy="164592"/>
          </a:xfrm>
          <a:prstGeom prst="line">
            <a:avLst/>
          </a:prstGeom>
          <a:noFill/>
          <a:ln w="6350">
            <a:solidFill>
              <a:srgbClr val="C6C3B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835079" y="6583680"/>
            <a:ext cx="164592" cy="0"/>
          </a:xfrm>
          <a:prstGeom prst="line">
            <a:avLst/>
          </a:prstGeom>
          <a:noFill/>
          <a:ln w="6350">
            <a:solidFill>
              <a:srgbClr val="C6C3B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1917375" y="6501384"/>
            <a:ext cx="0" cy="164592"/>
          </a:xfrm>
          <a:prstGeom prst="line">
            <a:avLst/>
          </a:prstGeom>
          <a:noFill/>
          <a:ln w="6350">
            <a:solidFill>
              <a:srgbClr val="C6C3BA"/>
            </a:solidFill>
            <a:prstDash val="solid"/>
          </a:ln>
        </p:spPr>
      </p:sp>
      <p:sp>
        <p:nvSpPr>
          <p:cNvPr id="18" name="Text 16"/>
          <p:cNvSpPr/>
          <p:nvPr>
            <p:ph idx="116" type="body" hasCustomPrompt="1"/>
          </p:nvPr>
        </p:nvSpPr>
        <p:spPr>
          <a:xfrm>
            <a:off x="761981" y="1920240"/>
            <a:ext cx="27432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8000" dirty="0">
                <a:solidFill>
                  <a:srgbClr val="636C78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defRPr>
            </a:lvl1pPr>
          </a:lstStyle>
          <a:p>
            <a:pPr algn="l" indent="0" marL="0">
              <a:buNone/>
            </a:pPr>
            <a:r>
              <a:rPr lang="en-US" sz="8000" dirty="0">
                <a:solidFill>
                  <a:srgbClr val="636C78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01</a:t>
            </a:r>
            <a:endParaRPr lang="en-US" sz="8000" dirty="0"/>
          </a:p>
        </p:txBody>
      </p:sp>
      <p:sp>
        <p:nvSpPr>
          <p:cNvPr id="19" name="Shape 16"/>
          <p:cNvSpPr/>
          <p:nvPr/>
        </p:nvSpPr>
        <p:spPr>
          <a:xfrm>
            <a:off x="761981" y="3383280"/>
            <a:ext cx="1463040" cy="27432"/>
          </a:xfrm>
          <a:prstGeom prst="rect">
            <a:avLst/>
          </a:prstGeom>
          <a:solidFill>
            <a:srgbClr val="2F5BEA"/>
          </a:solidFill>
          <a:ln w="12700">
            <a:solidFill>
              <a:srgbClr val="2F5BEA"/>
            </a:solidFill>
            <a:prstDash val="solid"/>
          </a:ln>
        </p:spPr>
      </p:sp>
      <p:sp>
        <p:nvSpPr>
          <p:cNvPr id="20" name="Text 17"/>
          <p:cNvSpPr/>
          <p:nvPr>
            <p:ph idx="118" type="title" hasCustomPrompt="1"/>
          </p:nvPr>
        </p:nvSpPr>
        <p:spPr>
          <a:xfrm>
            <a:off x="761981" y="3657600"/>
            <a:ext cx="10667733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dirty="0">
                <a:solidFill>
                  <a:srgbClr val="0E1218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400" dirty="0">
                <a:solidFill>
                  <a:srgbClr val="0E1218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Section title</a:t>
            </a:r>
            <a:endParaRPr lang="en-US" sz="44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A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528534" cy="68580"/>
          </a:xfrm>
          <a:prstGeom prst="rect">
            <a:avLst/>
          </a:prstGeom>
          <a:solidFill>
            <a:srgbClr val="2F5BEA"/>
          </a:solidFill>
          <a:ln w="12700">
            <a:solidFill>
              <a:srgbClr val="2F5BE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523962" y="0"/>
            <a:ext cx="1528534" cy="68580"/>
          </a:xfrm>
          <a:prstGeom prst="rect">
            <a:avLst/>
          </a:prstGeom>
          <a:solidFill>
            <a:srgbClr val="6D43E0"/>
          </a:solidFill>
          <a:ln w="12700">
            <a:solidFill>
              <a:srgbClr val="6D43E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047924" y="0"/>
            <a:ext cx="1528534" cy="68580"/>
          </a:xfrm>
          <a:prstGeom prst="rect">
            <a:avLst/>
          </a:prstGeom>
          <a:solidFill>
            <a:srgbClr val="B833C4"/>
          </a:solidFill>
          <a:ln w="12700">
            <a:solidFill>
              <a:srgbClr val="B833C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1886" y="0"/>
            <a:ext cx="1528534" cy="68580"/>
          </a:xfrm>
          <a:prstGeom prst="rect">
            <a:avLst/>
          </a:prstGeom>
          <a:solidFill>
            <a:srgbClr val="D6336C"/>
          </a:solidFill>
          <a:ln w="12700">
            <a:solidFill>
              <a:srgbClr val="D6336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095848" y="0"/>
            <a:ext cx="1528534" cy="68580"/>
          </a:xfrm>
          <a:prstGeom prst="rect">
            <a:avLst/>
          </a:prstGeom>
          <a:solidFill>
            <a:srgbClr val="E8590C"/>
          </a:solidFill>
          <a:ln w="12700">
            <a:solidFill>
              <a:srgbClr val="E8590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619810" y="0"/>
            <a:ext cx="1528534" cy="68580"/>
          </a:xfrm>
          <a:prstGeom prst="rect">
            <a:avLst/>
          </a:prstGeom>
          <a:solidFill>
            <a:srgbClr val="B7791F"/>
          </a:solidFill>
          <a:ln w="12700">
            <a:solidFill>
              <a:srgbClr val="B7791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143771" y="0"/>
            <a:ext cx="1528534" cy="68580"/>
          </a:xfrm>
          <a:prstGeom prst="rect">
            <a:avLst/>
          </a:prstGeom>
          <a:solidFill>
            <a:srgbClr val="0B8F7A"/>
          </a:solidFill>
          <a:ln w="12700">
            <a:solidFill>
              <a:srgbClr val="0B8F7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667733" y="0"/>
            <a:ext cx="1523962" cy="68580"/>
          </a:xfrm>
          <a:prstGeom prst="rect">
            <a:avLst/>
          </a:prstGeom>
          <a:solidFill>
            <a:srgbClr val="3D7EA6"/>
          </a:solidFill>
          <a:ln w="12700">
            <a:solidFill>
              <a:srgbClr val="3D7EA6"/>
            </a:solidFill>
            <a:prstDash val="solid"/>
          </a:ln>
        </p:spPr>
      </p:sp>
      <p:sp>
        <p:nvSpPr>
          <p:cNvPr id="10" name="Text 8"/>
          <p:cNvSpPr/>
          <p:nvPr>
            <p:ph idx="108" type="body" hasCustomPrompt="1"/>
          </p:nvPr>
        </p:nvSpPr>
        <p:spPr>
          <a:xfrm>
            <a:off x="761981" y="411480"/>
            <a:ext cx="10667733" cy="228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900" spc="72" kern="0" dirty="0">
                <a:solidFill>
                  <a:srgbClr val="636C78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l" indent="0" marL="0">
              <a:buNone/>
            </a:pPr>
            <a:r>
              <a:rPr lang="en-US" sz="900" spc="72" kern="0" dirty="0">
                <a:solidFill>
                  <a:srgbClr val="636C78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SECTION</a:t>
            </a:r>
            <a:endParaRPr lang="en-US" sz="900" dirty="0"/>
          </a:p>
        </p:txBody>
      </p:sp>
      <p:sp>
        <p:nvSpPr>
          <p:cNvPr id="11" name="Text 8"/>
          <p:cNvSpPr/>
          <p:nvPr>
            <p:ph idx="109" type="title" hasCustomPrompt="1"/>
          </p:nvPr>
        </p:nvSpPr>
        <p:spPr>
          <a:xfrm>
            <a:off x="761981" y="685800"/>
            <a:ext cx="10667733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dirty="0">
                <a:solidFill>
                  <a:srgbClr val="0E1218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000" dirty="0">
                <a:solidFill>
                  <a:srgbClr val="0E1218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Slide title</a:t>
            </a:r>
            <a:endParaRPr lang="en-US" sz="3000" dirty="0"/>
          </a:p>
        </p:txBody>
      </p:sp>
      <p:sp>
        <p:nvSpPr>
          <p:cNvPr id="12" name="Text 8"/>
          <p:cNvSpPr/>
          <p:nvPr>
            <p:ph idx="110" type="body" hasCustomPrompt="1"/>
          </p:nvPr>
        </p:nvSpPr>
        <p:spPr>
          <a:xfrm>
            <a:off x="761981" y="1600200"/>
            <a:ext cx="10667733" cy="4297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spcAft>
                <a:spcPts val="800"/>
              </a:spcAft>
              <a:buNone/>
              <a:defRPr lang="en-US" sz="2000" dirty="0">
                <a:solidFill>
                  <a:srgbClr val="0E1218"/>
                </a:solidFill>
                <a:latin typeface="Geist" pitchFamily="34" charset="0"/>
                <a:ea typeface="Geist" pitchFamily="34" charset="-122"/>
                <a:cs typeface="Geist" pitchFamily="34" charset="-120"/>
              </a:defRPr>
            </a:lvl1pPr>
          </a:lstStyle>
          <a:p>
            <a:pPr algn="l" indent="0" marL="0">
              <a:spcAft>
                <a:spcPts val="800"/>
              </a:spcAft>
              <a:buNone/>
            </a:pPr>
            <a:r>
              <a:rPr lang="en-US" sz="2000" dirty="0">
                <a:solidFill>
                  <a:srgbClr val="0E1218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Text in the sans, one idea per line</a:t>
            </a:r>
            <a:endParaRPr lang="en-US" sz="2000" dirty="0"/>
          </a:p>
        </p:txBody>
      </p:sp>
      <p:sp>
        <p:nvSpPr>
          <p:cNvPr id="13" name="Shape 8"/>
          <p:cNvSpPr/>
          <p:nvPr/>
        </p:nvSpPr>
        <p:spPr>
          <a:xfrm>
            <a:off x="761981" y="6291072"/>
            <a:ext cx="10667733" cy="0"/>
          </a:xfrm>
          <a:prstGeom prst="line">
            <a:avLst/>
          </a:prstGeom>
          <a:noFill/>
          <a:ln w="9525">
            <a:solidFill>
              <a:srgbClr val="E2E0D9"/>
            </a:solidFill>
            <a:prstDash val="solid"/>
          </a:ln>
        </p:spPr>
      </p:sp>
      <p:sp>
        <p:nvSpPr>
          <p:cNvPr id="14" name="Text 9"/>
          <p:cNvSpPr/>
          <p:nvPr/>
        </p:nvSpPr>
        <p:spPr>
          <a:xfrm>
            <a:off x="761981" y="6400800"/>
            <a:ext cx="5333867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64" kern="0" dirty="0">
                <a:solidFill>
                  <a:srgbClr val="636C78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THEIS LAB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15314" y="6400800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636C78"/>
                </a:solidFill>
                <a:latin typeface="Geist Mono"/>
                <a:ea typeface="Geist Mono"/>
                <a:cs typeface="Geist Mono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gure">
    <p:bg>
      <p:bgPr>
        <a:solidFill>
          <a:srgbClr val="FA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528534" cy="68580"/>
          </a:xfrm>
          <a:prstGeom prst="rect">
            <a:avLst/>
          </a:prstGeom>
          <a:solidFill>
            <a:srgbClr val="2F5BEA"/>
          </a:solidFill>
          <a:ln w="12700">
            <a:solidFill>
              <a:srgbClr val="2F5BE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523962" y="0"/>
            <a:ext cx="1528534" cy="68580"/>
          </a:xfrm>
          <a:prstGeom prst="rect">
            <a:avLst/>
          </a:prstGeom>
          <a:solidFill>
            <a:srgbClr val="6D43E0"/>
          </a:solidFill>
          <a:ln w="12700">
            <a:solidFill>
              <a:srgbClr val="6D43E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047924" y="0"/>
            <a:ext cx="1528534" cy="68580"/>
          </a:xfrm>
          <a:prstGeom prst="rect">
            <a:avLst/>
          </a:prstGeom>
          <a:solidFill>
            <a:srgbClr val="B833C4"/>
          </a:solidFill>
          <a:ln w="12700">
            <a:solidFill>
              <a:srgbClr val="B833C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1886" y="0"/>
            <a:ext cx="1528534" cy="68580"/>
          </a:xfrm>
          <a:prstGeom prst="rect">
            <a:avLst/>
          </a:prstGeom>
          <a:solidFill>
            <a:srgbClr val="D6336C"/>
          </a:solidFill>
          <a:ln w="12700">
            <a:solidFill>
              <a:srgbClr val="D6336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095848" y="0"/>
            <a:ext cx="1528534" cy="68580"/>
          </a:xfrm>
          <a:prstGeom prst="rect">
            <a:avLst/>
          </a:prstGeom>
          <a:solidFill>
            <a:srgbClr val="E8590C"/>
          </a:solidFill>
          <a:ln w="12700">
            <a:solidFill>
              <a:srgbClr val="E8590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619810" y="0"/>
            <a:ext cx="1528534" cy="68580"/>
          </a:xfrm>
          <a:prstGeom prst="rect">
            <a:avLst/>
          </a:prstGeom>
          <a:solidFill>
            <a:srgbClr val="B7791F"/>
          </a:solidFill>
          <a:ln w="12700">
            <a:solidFill>
              <a:srgbClr val="B7791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143771" y="0"/>
            <a:ext cx="1528534" cy="68580"/>
          </a:xfrm>
          <a:prstGeom prst="rect">
            <a:avLst/>
          </a:prstGeom>
          <a:solidFill>
            <a:srgbClr val="0B8F7A"/>
          </a:solidFill>
          <a:ln w="12700">
            <a:solidFill>
              <a:srgbClr val="0B8F7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667733" y="0"/>
            <a:ext cx="1523962" cy="68580"/>
          </a:xfrm>
          <a:prstGeom prst="rect">
            <a:avLst/>
          </a:prstGeom>
          <a:solidFill>
            <a:srgbClr val="3D7EA6"/>
          </a:solidFill>
          <a:ln w="12700">
            <a:solidFill>
              <a:srgbClr val="3D7EA6"/>
            </a:solidFill>
            <a:prstDash val="solid"/>
          </a:ln>
        </p:spPr>
      </p:sp>
      <p:sp>
        <p:nvSpPr>
          <p:cNvPr id="10" name="Text 8"/>
          <p:cNvSpPr/>
          <p:nvPr>
            <p:ph idx="108" type="body" hasCustomPrompt="1"/>
          </p:nvPr>
        </p:nvSpPr>
        <p:spPr>
          <a:xfrm>
            <a:off x="761981" y="411480"/>
            <a:ext cx="10667733" cy="228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900" spc="72" kern="0" dirty="0">
                <a:solidFill>
                  <a:srgbClr val="636C78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defRPr>
            </a:lvl1pPr>
          </a:lstStyle>
          <a:p>
            <a:pPr algn="l" indent="0" marL="0">
              <a:buNone/>
            </a:pPr>
            <a:r>
              <a:rPr lang="en-US" sz="900" spc="72" kern="0" dirty="0">
                <a:solidFill>
                  <a:srgbClr val="636C78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SECTION</a:t>
            </a:r>
            <a:endParaRPr lang="en-US" sz="900" dirty="0"/>
          </a:p>
        </p:txBody>
      </p:sp>
      <p:sp>
        <p:nvSpPr>
          <p:cNvPr id="11" name="Text 8"/>
          <p:cNvSpPr/>
          <p:nvPr>
            <p:ph idx="109" type="title" hasCustomPrompt="1"/>
          </p:nvPr>
        </p:nvSpPr>
        <p:spPr>
          <a:xfrm>
            <a:off x="761981" y="685800"/>
            <a:ext cx="10667733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dirty="0">
                <a:solidFill>
                  <a:srgbClr val="0E1218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000" dirty="0">
                <a:solidFill>
                  <a:srgbClr val="0E1218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Slide title</a:t>
            </a:r>
            <a:endParaRPr lang="en-US" sz="3000" dirty="0"/>
          </a:p>
        </p:txBody>
      </p:sp>
      <p:sp>
        <p:nvSpPr>
          <p:cNvPr id="12" name="Text 8"/>
          <p:cNvSpPr/>
          <p:nvPr>
            <p:ph idx="110" hasCustomPrompt="1"/>
          </p:nvPr>
        </p:nvSpPr>
        <p:spPr>
          <a:xfrm>
            <a:off x="761981" y="1554480"/>
            <a:ext cx="10667733" cy="39319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dirty="0"/>
            </a:lvl1pPr>
          </a:lstStyle>
          <a:p>
            <a:pPr indent="0" marL="0">
              <a:buNone/>
            </a:pPr>
            <a:r>
              <a:rPr lang="en-US" dirty="0">
                <a:solidFill>
                  <a:srgbClr val="000000"/>
                </a:solidFill>
              </a:rPr>
              <a:t>Insert a picture, chart or table</a:t>
            </a:r>
            <a:endParaRPr lang="en-US" dirty="0"/>
          </a:p>
        </p:txBody>
      </p:sp>
      <p:sp>
        <p:nvSpPr>
          <p:cNvPr id="13" name="Text 8"/>
          <p:cNvSpPr/>
          <p:nvPr>
            <p:ph idx="111" type="body" hasCustomPrompt="1"/>
          </p:nvPr>
        </p:nvSpPr>
        <p:spPr>
          <a:xfrm>
            <a:off x="761981" y="5577840"/>
            <a:ext cx="10667733" cy="4114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200" dirty="0">
                <a:solidFill>
                  <a:srgbClr val="48515E"/>
                </a:solidFill>
                <a:latin typeface="Geist" pitchFamily="34" charset="0"/>
                <a:ea typeface="Geist" pitchFamily="34" charset="-122"/>
                <a:cs typeface="Geist" pitchFamily="34" charset="-120"/>
              </a:defRPr>
            </a:lvl1pPr>
          </a:lstStyle>
          <a:p>
            <a:pPr algn="l" indent="0" marL="0">
              <a:buNone/>
            </a:pPr>
            <a:r>
              <a:rPr lang="en-US" sz="1200" dirty="0">
                <a:solidFill>
                  <a:srgbClr val="48515E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Fig. 1  A caption like the legend of a paper.</a:t>
            </a:r>
            <a:endParaRPr lang="en-US" sz="1200" dirty="0"/>
          </a:p>
        </p:txBody>
      </p:sp>
      <p:sp>
        <p:nvSpPr>
          <p:cNvPr id="14" name="Shape 8"/>
          <p:cNvSpPr/>
          <p:nvPr/>
        </p:nvSpPr>
        <p:spPr>
          <a:xfrm>
            <a:off x="761981" y="6291072"/>
            <a:ext cx="10667733" cy="0"/>
          </a:xfrm>
          <a:prstGeom prst="line">
            <a:avLst/>
          </a:prstGeom>
          <a:noFill/>
          <a:ln w="9525">
            <a:solidFill>
              <a:srgbClr val="E2E0D9"/>
            </a:solidFill>
            <a:prstDash val="solid"/>
          </a:ln>
        </p:spPr>
      </p:sp>
      <p:sp>
        <p:nvSpPr>
          <p:cNvPr id="15" name="Text 9"/>
          <p:cNvSpPr/>
          <p:nvPr/>
        </p:nvSpPr>
        <p:spPr>
          <a:xfrm>
            <a:off x="761981" y="6400800"/>
            <a:ext cx="5333867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64" kern="0" dirty="0">
                <a:solidFill>
                  <a:srgbClr val="636C78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THEIS LAB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15314" y="6400800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636C78"/>
                </a:solidFill>
                <a:latin typeface="Geist Mono"/>
                <a:ea typeface="Geist Mono"/>
                <a:cs typeface="Geist Mono"/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solidFill>
          <a:srgbClr val="FAF9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528534" cy="68580"/>
          </a:xfrm>
          <a:prstGeom prst="rect">
            <a:avLst/>
          </a:prstGeom>
          <a:solidFill>
            <a:srgbClr val="2F5BEA"/>
          </a:solidFill>
          <a:ln w="12700">
            <a:solidFill>
              <a:srgbClr val="2F5BE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523962" y="0"/>
            <a:ext cx="1528534" cy="68580"/>
          </a:xfrm>
          <a:prstGeom prst="rect">
            <a:avLst/>
          </a:prstGeom>
          <a:solidFill>
            <a:srgbClr val="6D43E0"/>
          </a:solidFill>
          <a:ln w="12700">
            <a:solidFill>
              <a:srgbClr val="6D43E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047924" y="0"/>
            <a:ext cx="1528534" cy="68580"/>
          </a:xfrm>
          <a:prstGeom prst="rect">
            <a:avLst/>
          </a:prstGeom>
          <a:solidFill>
            <a:srgbClr val="B833C4"/>
          </a:solidFill>
          <a:ln w="12700">
            <a:solidFill>
              <a:srgbClr val="B833C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1886" y="0"/>
            <a:ext cx="1528534" cy="68580"/>
          </a:xfrm>
          <a:prstGeom prst="rect">
            <a:avLst/>
          </a:prstGeom>
          <a:solidFill>
            <a:srgbClr val="D6336C"/>
          </a:solidFill>
          <a:ln w="12700">
            <a:solidFill>
              <a:srgbClr val="D6336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095848" y="0"/>
            <a:ext cx="1528534" cy="68580"/>
          </a:xfrm>
          <a:prstGeom prst="rect">
            <a:avLst/>
          </a:prstGeom>
          <a:solidFill>
            <a:srgbClr val="E8590C"/>
          </a:solidFill>
          <a:ln w="12700">
            <a:solidFill>
              <a:srgbClr val="E8590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619810" y="0"/>
            <a:ext cx="1528534" cy="68580"/>
          </a:xfrm>
          <a:prstGeom prst="rect">
            <a:avLst/>
          </a:prstGeom>
          <a:solidFill>
            <a:srgbClr val="B7791F"/>
          </a:solidFill>
          <a:ln w="12700">
            <a:solidFill>
              <a:srgbClr val="B7791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143771" y="0"/>
            <a:ext cx="1528534" cy="68580"/>
          </a:xfrm>
          <a:prstGeom prst="rect">
            <a:avLst/>
          </a:prstGeom>
          <a:solidFill>
            <a:srgbClr val="0B8F7A"/>
          </a:solidFill>
          <a:ln w="12700">
            <a:solidFill>
              <a:srgbClr val="0B8F7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667733" y="0"/>
            <a:ext cx="1523962" cy="68580"/>
          </a:xfrm>
          <a:prstGeom prst="rect">
            <a:avLst/>
          </a:prstGeom>
          <a:solidFill>
            <a:srgbClr val="3D7EA6"/>
          </a:solidFill>
          <a:ln w="12700">
            <a:solidFill>
              <a:srgbClr val="3D7EA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92024" y="274320"/>
            <a:ext cx="164592" cy="0"/>
          </a:xfrm>
          <a:prstGeom prst="line">
            <a:avLst/>
          </a:prstGeom>
          <a:noFill/>
          <a:ln w="6350">
            <a:solidFill>
              <a:srgbClr val="C6C3B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74320" y="192024"/>
            <a:ext cx="0" cy="164592"/>
          </a:xfrm>
          <a:prstGeom prst="line">
            <a:avLst/>
          </a:prstGeom>
          <a:noFill/>
          <a:ln w="6350">
            <a:solidFill>
              <a:srgbClr val="C6C3B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835079" y="274320"/>
            <a:ext cx="164592" cy="0"/>
          </a:xfrm>
          <a:prstGeom prst="line">
            <a:avLst/>
          </a:prstGeom>
          <a:noFill/>
          <a:ln w="6350">
            <a:solidFill>
              <a:srgbClr val="C6C3B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1917375" y="192024"/>
            <a:ext cx="0" cy="164592"/>
          </a:xfrm>
          <a:prstGeom prst="line">
            <a:avLst/>
          </a:prstGeom>
          <a:noFill/>
          <a:ln w="6350">
            <a:solidFill>
              <a:srgbClr val="C6C3B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92024" y="6583680"/>
            <a:ext cx="164592" cy="0"/>
          </a:xfrm>
          <a:prstGeom prst="line">
            <a:avLst/>
          </a:prstGeom>
          <a:noFill/>
          <a:ln w="6350">
            <a:solidFill>
              <a:srgbClr val="C6C3B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74320" y="6501384"/>
            <a:ext cx="0" cy="164592"/>
          </a:xfrm>
          <a:prstGeom prst="line">
            <a:avLst/>
          </a:prstGeom>
          <a:noFill/>
          <a:ln w="6350">
            <a:solidFill>
              <a:srgbClr val="C6C3B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835079" y="6583680"/>
            <a:ext cx="164592" cy="0"/>
          </a:xfrm>
          <a:prstGeom prst="line">
            <a:avLst/>
          </a:prstGeom>
          <a:noFill/>
          <a:ln w="6350">
            <a:solidFill>
              <a:srgbClr val="C6C3B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1917375" y="6501384"/>
            <a:ext cx="0" cy="164592"/>
          </a:xfrm>
          <a:prstGeom prst="line">
            <a:avLst/>
          </a:prstGeom>
          <a:noFill/>
          <a:ln w="6350">
            <a:solidFill>
              <a:srgbClr val="C6C3BA"/>
            </a:solidFill>
            <a:prstDash val="solid"/>
          </a:ln>
        </p:spPr>
      </p:sp>
      <p:sp>
        <p:nvSpPr>
          <p:cNvPr id="18" name="Text 16"/>
          <p:cNvSpPr/>
          <p:nvPr>
            <p:ph idx="116" type="title" hasCustomPrompt="1"/>
          </p:nvPr>
        </p:nvSpPr>
        <p:spPr>
          <a:xfrm>
            <a:off x="761981" y="2011680"/>
            <a:ext cx="6613995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5400" dirty="0">
                <a:solidFill>
                  <a:srgbClr val="0E1218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defRPr>
            </a:lvl1pPr>
          </a:lstStyle>
          <a:p>
            <a:pPr algn="l" indent="0" marL="0">
              <a:buNone/>
            </a:pPr>
            <a:r>
              <a:rPr lang="en-US" sz="5400" dirty="0">
                <a:solidFill>
                  <a:srgbClr val="0E1218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Thank you</a:t>
            </a:r>
            <a:endParaRPr lang="en-US" sz="5400" dirty="0"/>
          </a:p>
        </p:txBody>
      </p:sp>
      <p:sp>
        <p:nvSpPr>
          <p:cNvPr id="19" name="Text 16"/>
          <p:cNvSpPr/>
          <p:nvPr>
            <p:ph idx="117" type="body" hasCustomPrompt="1"/>
          </p:nvPr>
        </p:nvSpPr>
        <p:spPr>
          <a:xfrm>
            <a:off x="761981" y="3474720"/>
            <a:ext cx="661399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200" i="1" dirty="0">
                <a:solidFill>
                  <a:srgbClr val="48515E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defRPr>
            </a:lvl1pPr>
          </a:lstStyle>
          <a:p>
            <a:pPr algn="l" indent="0" marL="0">
              <a:buNone/>
            </a:pPr>
            <a:r>
              <a:rPr lang="en-US" sz="2200" i="1" dirty="0">
                <a:solidFill>
                  <a:srgbClr val="48515E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theislab.bio</a:t>
            </a:r>
            <a:endParaRPr lang="en-US" sz="2200" dirty="0"/>
          </a:p>
        </p:txBody>
      </p:sp>
      <p:pic>
        <p:nvPicPr>
          <p:cNvPr id="2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3714" y="1737360"/>
            <a:ext cx="2286000" cy="228600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761981" y="5989320"/>
            <a:ext cx="10667733" cy="0"/>
          </a:xfrm>
          <a:prstGeom prst="line">
            <a:avLst/>
          </a:prstGeom>
          <a:noFill/>
          <a:ln w="9525">
            <a:solidFill>
              <a:srgbClr val="C6C3BA"/>
            </a:solidFill>
            <a:prstDash val="solid"/>
          </a:ln>
        </p:spPr>
      </p:sp>
      <p:pic>
        <p:nvPicPr>
          <p:cNvPr id="2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981" y="6144768"/>
            <a:ext cx="893954" cy="219456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6095848" y="6181344"/>
            <a:ext cx="5333867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spc="64" kern="0" dirty="0">
                <a:solidFill>
                  <a:srgbClr val="636C78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HELMHOLTZ MUNICH · TECHNICAL UNIVERSITY OF MUNICH</a:t>
            </a:r>
            <a:endParaRPr lang="en-US" sz="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15314" y="6400800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636C78"/>
                </a:solidFill>
                <a:latin typeface="Geist Mono"/>
                <a:ea typeface="Geist Mono"/>
                <a:cs typeface="Geist Mon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7"/>
          <p:cNvSpPr/>
          <p:nvPr>
            <p:ph idx="118" type="title" hasCustomPrompt="1"/>
          </p:nvPr>
        </p:nvSpPr>
        <p:spPr>
          <a:xfrm>
            <a:off x="761981" y="1920240"/>
            <a:ext cx="8747541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dirty="0">
                <a:solidFill>
                  <a:srgbClr val="0E1218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Cells become what they are</a:t>
            </a:r>
            <a:endParaRPr lang="en-US" sz="4400" dirty="0"/>
          </a:p>
        </p:txBody>
      </p:sp>
      <p:sp>
        <p:nvSpPr>
          <p:cNvPr id="3" name="Text 17"/>
          <p:cNvSpPr/>
          <p:nvPr>
            <p:ph idx="119" type="body" hasCustomPrompt="1"/>
          </p:nvPr>
        </p:nvSpPr>
        <p:spPr>
          <a:xfrm>
            <a:off x="761981" y="3611880"/>
            <a:ext cx="8747541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i="1" dirty="0">
                <a:solidFill>
                  <a:srgbClr val="48515E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A placeholder talk that shows every layout of the template</a:t>
            </a:r>
            <a:endParaRPr lang="en-US" sz="2200" dirty="0"/>
          </a:p>
        </p:txBody>
      </p:sp>
      <p:sp>
        <p:nvSpPr>
          <p:cNvPr id="4" name="Text 18"/>
          <p:cNvSpPr/>
          <p:nvPr>
            <p:ph idx="121" type="body" hasCustomPrompt="1"/>
          </p:nvPr>
        </p:nvSpPr>
        <p:spPr>
          <a:xfrm>
            <a:off x="761981" y="6080760"/>
            <a:ext cx="640064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600" dirty="0">
                <a:solidFill>
                  <a:srgbClr val="0E1218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Alex Example</a:t>
            </a:r>
            <a:endParaRPr lang="en-US" sz="1600" dirty="0"/>
          </a:p>
        </p:txBody>
      </p:sp>
      <p:sp>
        <p:nvSpPr>
          <p:cNvPr id="5" name="Text 18"/>
          <p:cNvSpPr/>
          <p:nvPr>
            <p:ph idx="122" type="body" hasCustomPrompt="1"/>
          </p:nvPr>
        </p:nvSpPr>
        <p:spPr>
          <a:xfrm>
            <a:off x="7162621" y="6108192"/>
            <a:ext cx="4267093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r" indent="0" marL="0">
              <a:buNone/>
            </a:pPr>
            <a:r>
              <a:rPr lang="en-US" sz="900" spc="72" kern="0" dirty="0">
                <a:solidFill>
                  <a:srgbClr val="636C78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LAB MEETING, 6 NOVEMBER 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6"/>
          <p:cNvSpPr/>
          <p:nvPr>
            <p:ph idx="116" type="body" hasCustomPrompt="1"/>
          </p:nvPr>
        </p:nvSpPr>
        <p:spPr>
          <a:xfrm>
            <a:off x="761981" y="1920240"/>
            <a:ext cx="2743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8000" dirty="0">
                <a:solidFill>
                  <a:srgbClr val="636C78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01</a:t>
            </a:r>
            <a:endParaRPr lang="en-US" sz="8000" dirty="0"/>
          </a:p>
        </p:txBody>
      </p:sp>
      <p:sp>
        <p:nvSpPr>
          <p:cNvPr id="3" name="Text 17"/>
          <p:cNvSpPr/>
          <p:nvPr>
            <p:ph idx="118" type="title" hasCustomPrompt="1"/>
          </p:nvPr>
        </p:nvSpPr>
        <p:spPr>
          <a:xfrm>
            <a:off x="761981" y="3657600"/>
            <a:ext cx="10667733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dirty="0">
                <a:solidFill>
                  <a:srgbClr val="0E1218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Background</a:t>
            </a:r>
            <a:endParaRPr lang="en-US" sz="4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8"/>
          <p:cNvSpPr/>
          <p:nvPr>
            <p:ph idx="108" type="body" hasCustomPrompt="1"/>
          </p:nvPr>
        </p:nvSpPr>
        <p:spPr>
          <a:xfrm>
            <a:off x="761981" y="411480"/>
            <a:ext cx="10667733" cy="2286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00" spc="72" kern="0" dirty="0">
                <a:solidFill>
                  <a:srgbClr val="636C78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BACKGROUND</a:t>
            </a:r>
            <a:endParaRPr lang="en-US" sz="900" dirty="0"/>
          </a:p>
        </p:txBody>
      </p:sp>
      <p:sp>
        <p:nvSpPr>
          <p:cNvPr id="3" name="Text 8"/>
          <p:cNvSpPr/>
          <p:nvPr>
            <p:ph idx="109" type="title" hasCustomPrompt="1"/>
          </p:nvPr>
        </p:nvSpPr>
        <p:spPr>
          <a:xfrm>
            <a:off x="761981" y="685800"/>
            <a:ext cx="1066773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E1218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One lab, many lineages</a:t>
            </a:r>
            <a:endParaRPr lang="en-US" sz="3000" dirty="0"/>
          </a:p>
        </p:txBody>
      </p:sp>
      <p:sp>
        <p:nvSpPr>
          <p:cNvPr id="4" name="Text 8"/>
          <p:cNvSpPr/>
          <p:nvPr>
            <p:ph idx="110" type="body" hasCustomPrompt="1"/>
          </p:nvPr>
        </p:nvSpPr>
        <p:spPr>
          <a:xfrm>
            <a:off x="761981" y="1600200"/>
            <a:ext cx="10667733" cy="429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800"/>
              </a:spcAft>
              <a:buSzPct val="100000"/>
              <a:buChar char="•"/>
            </a:pPr>
            <a:r>
              <a:rPr lang="en-US" sz="2000" dirty="0">
                <a:solidFill>
                  <a:srgbClr val="0E1218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Text is set in the sans, titles in the display serif.</a:t>
            </a:r>
            <a:pPr algn="l" marL="342900" indent="-342900">
              <a:spcAft>
                <a:spcPts val="800"/>
              </a:spcAft>
              <a:buSzPct val="100000"/>
              <a:buChar char="•"/>
            </a:pPr>
            <a:r>
              <a:rPr lang="en-US" sz="2000" dirty="0">
                <a:solidFill>
                  <a:srgbClr val="0E1218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Labels, numbers and code use the mono face.</a:t>
            </a:r>
            <a:pPr algn="l" marL="342900" indent="-342900">
              <a:spcAft>
                <a:spcPts val="800"/>
              </a:spcAft>
              <a:buSzPct val="100000"/>
              <a:buChar char="•"/>
            </a:pPr>
            <a:r>
              <a:rPr lang="en-US" sz="2000" dirty="0">
                <a:solidFill>
                  <a:srgbClr val="0E1218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The signal colour marks the one thing that matters.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15314" y="6400800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636C78"/>
                </a:solidFill>
                <a:latin typeface="Geist Mono"/>
                <a:ea typeface="Geist Mono"/>
                <a:cs typeface="Geist Mono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8"/>
          <p:cNvSpPr/>
          <p:nvPr>
            <p:ph idx="108" type="body" hasCustomPrompt="1"/>
          </p:nvPr>
        </p:nvSpPr>
        <p:spPr>
          <a:xfrm>
            <a:off x="761981" y="411480"/>
            <a:ext cx="10667733" cy="2286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00" spc="72" kern="0" dirty="0">
                <a:solidFill>
                  <a:srgbClr val="636C78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RESULTS</a:t>
            </a:r>
            <a:endParaRPr lang="en-US" sz="900" dirty="0"/>
          </a:p>
        </p:txBody>
      </p:sp>
      <p:sp>
        <p:nvSpPr>
          <p:cNvPr id="3" name="Text 8"/>
          <p:cNvSpPr/>
          <p:nvPr>
            <p:ph idx="109" type="title" hasCustomPrompt="1"/>
          </p:nvPr>
        </p:nvSpPr>
        <p:spPr>
          <a:xfrm>
            <a:off x="761981" y="685800"/>
            <a:ext cx="1066773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E1218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A figure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2926080" y="3886200"/>
            <a:ext cx="566928" cy="1234440"/>
          </a:xfrm>
          <a:prstGeom prst="rect">
            <a:avLst/>
          </a:prstGeom>
          <a:solidFill>
            <a:srgbClr val="2F5BEA"/>
          </a:solidFill>
          <a:ln w="12700">
            <a:solidFill>
              <a:srgbClr val="2F5B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749040" y="3063240"/>
            <a:ext cx="566928" cy="2057400"/>
          </a:xfrm>
          <a:prstGeom prst="rect">
            <a:avLst/>
          </a:prstGeom>
          <a:solidFill>
            <a:srgbClr val="6D43E0"/>
          </a:solidFill>
          <a:ln w="12700">
            <a:solidFill>
              <a:srgbClr val="6D43E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0" y="3474720"/>
            <a:ext cx="566928" cy="1645920"/>
          </a:xfrm>
          <a:prstGeom prst="rect">
            <a:avLst/>
          </a:prstGeom>
          <a:solidFill>
            <a:srgbClr val="B833C4"/>
          </a:solidFill>
          <a:ln w="12700">
            <a:solidFill>
              <a:srgbClr val="B833C4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394960" y="2651760"/>
            <a:ext cx="566928" cy="2468880"/>
          </a:xfrm>
          <a:prstGeom prst="rect">
            <a:avLst/>
          </a:prstGeom>
          <a:solidFill>
            <a:srgbClr val="D6336C"/>
          </a:solidFill>
          <a:ln w="12700">
            <a:solidFill>
              <a:srgbClr val="D6336C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217920" y="2240280"/>
            <a:ext cx="566928" cy="2880360"/>
          </a:xfrm>
          <a:prstGeom prst="rect">
            <a:avLst/>
          </a:prstGeom>
          <a:solidFill>
            <a:srgbClr val="E8590C"/>
          </a:solidFill>
          <a:ln w="12700">
            <a:solidFill>
              <a:srgbClr val="E8590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040880" y="3063240"/>
            <a:ext cx="566928" cy="2057400"/>
          </a:xfrm>
          <a:prstGeom prst="rect">
            <a:avLst/>
          </a:prstGeom>
          <a:solidFill>
            <a:srgbClr val="B7791F"/>
          </a:solidFill>
          <a:ln w="12700">
            <a:solidFill>
              <a:srgbClr val="B7791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863840" y="1828800"/>
            <a:ext cx="566928" cy="3291840"/>
          </a:xfrm>
          <a:prstGeom prst="rect">
            <a:avLst/>
          </a:prstGeom>
          <a:solidFill>
            <a:srgbClr val="0B8F7A"/>
          </a:solidFill>
          <a:ln w="12700">
            <a:solidFill>
              <a:srgbClr val="0B8F7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686800" y="2651760"/>
            <a:ext cx="566928" cy="2468880"/>
          </a:xfrm>
          <a:prstGeom prst="rect">
            <a:avLst/>
          </a:prstGeom>
          <a:solidFill>
            <a:srgbClr val="3D7EA6"/>
          </a:solidFill>
          <a:ln w="12700">
            <a:solidFill>
              <a:srgbClr val="3D7EA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834640" y="5120640"/>
            <a:ext cx="6675120" cy="0"/>
          </a:xfrm>
          <a:prstGeom prst="line">
            <a:avLst/>
          </a:prstGeom>
          <a:noFill/>
          <a:ln w="9525">
            <a:solidFill>
              <a:srgbClr val="C6C3BA"/>
            </a:solidFill>
            <a:prstDash val="solid"/>
          </a:ln>
        </p:spPr>
      </p:sp>
      <p:sp>
        <p:nvSpPr>
          <p:cNvPr id="13" name="Text 8"/>
          <p:cNvSpPr/>
          <p:nvPr>
            <p:ph idx="111" type="body" hasCustomPrompt="1"/>
          </p:nvPr>
        </p:nvSpPr>
        <p:spPr>
          <a:xfrm>
            <a:off x="761981" y="5577840"/>
            <a:ext cx="10667733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8515E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Fig. 1  The data hues in order.</a:t>
            </a:r>
            <a:endParaRPr lang="en-US" sz="1200" dirty="0"/>
          </a:p>
        </p:txBody>
      </p:sp>
      <p:sp>
        <p:nvSpPr>
          <p:cNvPr id="14" name="Text 8"/>
          <p:cNvSpPr/>
          <p:nvPr>
            <p:ph idx="110" hasCustomPrompt="1"/>
          </p:nvPr>
        </p:nvSpPr>
        <p:spPr>
          <a:xfrm>
            <a:off x="761981" y="1554480"/>
            <a:ext cx="10667733" cy="393192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15314" y="6400800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636C78"/>
                </a:solidFill>
                <a:latin typeface="Geist Mono"/>
                <a:ea typeface="Geist Mono"/>
                <a:cs typeface="Geist Mon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6"/>
          <p:cNvSpPr/>
          <p:nvPr>
            <p:ph idx="116" type="title" hasCustomPrompt="1"/>
          </p:nvPr>
        </p:nvSpPr>
        <p:spPr>
          <a:xfrm>
            <a:off x="761981" y="2011680"/>
            <a:ext cx="661399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5400" dirty="0">
                <a:solidFill>
                  <a:srgbClr val="0E1218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Thank you</a:t>
            </a:r>
            <a:endParaRPr lang="en-US" sz="5400" dirty="0"/>
          </a:p>
        </p:txBody>
      </p:sp>
      <p:sp>
        <p:nvSpPr>
          <p:cNvPr id="3" name="Text 16"/>
          <p:cNvSpPr/>
          <p:nvPr>
            <p:ph idx="117" type="body" hasCustomPrompt="1"/>
          </p:nvPr>
        </p:nvSpPr>
        <p:spPr>
          <a:xfrm>
            <a:off x="761981" y="3474720"/>
            <a:ext cx="66139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i="1" dirty="0">
                <a:solidFill>
                  <a:srgbClr val="48515E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Questions and data: theislab.bio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is Lab">
  <a:themeElements>
    <a:clrScheme name="Theis Lab">
      <a:dk1>
        <a:srgbClr val="0E1218"/>
      </a:dk1>
      <a:lt1>
        <a:srgbClr val="FAF9F6"/>
      </a:lt1>
      <a:dk2>
        <a:srgbClr val="48515E"/>
      </a:dk2>
      <a:lt2>
        <a:srgbClr val="F1EFEA"/>
      </a:lt2>
      <a:accent1>
        <a:srgbClr val="2F5BEA"/>
      </a:accent1>
      <a:accent2>
        <a:srgbClr val="6D43E0"/>
      </a:accent2>
      <a:accent3>
        <a:srgbClr val="B833C4"/>
      </a:accent3>
      <a:accent4>
        <a:srgbClr val="D6336C"/>
      </a:accent4>
      <a:accent5>
        <a:srgbClr val="E8590C"/>
      </a:accent5>
      <a:accent6>
        <a:srgbClr val="B7791F"/>
      </a:accent6>
      <a:hlink>
        <a:srgbClr val="B42E17"/>
      </a:hlink>
      <a:folHlink>
        <a:srgbClr val="48515E"/>
      </a:folHlink>
    </a:clrScheme>
    <a:fontScheme name="Theis Lab">
      <a:majorFont>
        <a:latin typeface="Newsreade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Geis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Theis Lab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Theis Lab slides</dc:title>
  <dc:subject>PptxGenJS Presentation</dc:subject>
  <dc:creator>Theis Lab</dc:creator>
  <cp:lastModifiedBy>Theis Lab</cp:lastModifiedBy>
  <cp:revision>1</cp:revision>
  <dcterms:created xsi:type="dcterms:W3CDTF">2026-11-06T06:07:01Z</dcterms:created>
  <dcterms:modified xsi:type="dcterms:W3CDTF">2026-11-06T06:07:01Z</dcterms:modified>
</cp:coreProperties>
</file>